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8" r:id="rId3"/>
    <p:sldId id="304" r:id="rId4"/>
    <p:sldId id="301" r:id="rId5"/>
    <p:sldId id="305" r:id="rId6"/>
    <p:sldId id="266" r:id="rId7"/>
    <p:sldId id="296" r:id="rId8"/>
    <p:sldId id="297" r:id="rId9"/>
    <p:sldId id="268" r:id="rId10"/>
    <p:sldId id="298" r:id="rId11"/>
    <p:sldId id="299" r:id="rId12"/>
    <p:sldId id="300" r:id="rId13"/>
    <p:sldId id="302" r:id="rId14"/>
    <p:sldId id="260" r:id="rId15"/>
    <p:sldId id="303" r:id="rId16"/>
    <p:sldId id="273" r:id="rId17"/>
    <p:sldId id="259" r:id="rId1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0"/>
      <p:bold r:id="rId21"/>
      <p:italic r:id="rId22"/>
      <p:boldItalic r:id="rId23"/>
    </p:embeddedFon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Instrument Sans" panose="020B060402020202020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Sor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778F06-78F7-4295-93A8-3D70DF10799A}">
  <a:tblStyle styleId="{8C778F06-78F7-4295-93A8-3D70DF107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6C9C05-4D25-48EC-B0B2-0A2083598D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ownloads\BrightTV%20Analysis.cs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esktop\Working%20File\BrightTV%20Analysis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esktop\Working%20File\BrightTV%20Analysis%20(version%201)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esktop\Working%20File\BrightTV%20Analysis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esktop\Working%20File\BrightTV%20Analysis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ownloads\BrightTV%20Analysis.csv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ownloads\BrightTV%20Analysis.csv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ati\Desktop\Working%20File\BrightTV%20Analysis%20(version%201)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Analysis.csv.xlsx]Demographics!PivotTable2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innerShdw blurRad="114300">
              <a:prstClr val="black"/>
            </a:inn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Demographics!$B$15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innerShdw blurRad="114300">
                <a:prstClr val="black"/>
              </a:inn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prstClr val="black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F77-4A8E-8F81-06DB56C0BA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prstClr val="black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CF77-4A8E-8F81-06DB56C0BA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prstClr val="black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CF77-4A8E-8F81-06DB56C0BA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Demographics!$A$16:$A$19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None</c:v>
                </c:pt>
              </c:strCache>
            </c:strRef>
          </c:cat>
          <c:val>
            <c:numRef>
              <c:f>Demographics!$B$16:$B$19</c:f>
              <c:numCache>
                <c:formatCode>0.0%</c:formatCode>
                <c:ptCount val="3"/>
                <c:pt idx="0">
                  <c:v>9.7648824412206098E-2</c:v>
                </c:pt>
                <c:pt idx="1">
                  <c:v>0.8761380690345173</c:v>
                </c:pt>
                <c:pt idx="2">
                  <c:v>2.621310655327664E-2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77-4A8E-8F81-06DB56C0BA1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 (version 1).xlsb]Demographics!PivotTable1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Race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Demographics!$B$4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Demographics!$A$5:$A$11</c:f>
              <c:strCache>
                <c:ptCount val="6"/>
                <c:pt idx="0">
                  <c:v>other</c:v>
                </c:pt>
                <c:pt idx="1">
                  <c:v>None</c:v>
                </c:pt>
                <c:pt idx="2">
                  <c:v>white</c:v>
                </c:pt>
                <c:pt idx="3">
                  <c:v>indian_asian</c:v>
                </c:pt>
                <c:pt idx="4">
                  <c:v>coloured</c:v>
                </c:pt>
                <c:pt idx="5">
                  <c:v>black</c:v>
                </c:pt>
              </c:strCache>
            </c:strRef>
          </c:cat>
          <c:val>
            <c:numRef>
              <c:f>Demographics!$B$5:$B$11</c:f>
              <c:numCache>
                <c:formatCode>0.0%</c:formatCode>
                <c:ptCount val="6"/>
                <c:pt idx="0">
                  <c:v>1.0205102551275639E-2</c:v>
                </c:pt>
                <c:pt idx="1">
                  <c:v>0.10675337668834417</c:v>
                </c:pt>
                <c:pt idx="2">
                  <c:v>0.12916458229114558</c:v>
                </c:pt>
                <c:pt idx="3">
                  <c:v>0.15757878939469736</c:v>
                </c:pt>
                <c:pt idx="4">
                  <c:v>0.16318159079539771</c:v>
                </c:pt>
                <c:pt idx="5">
                  <c:v>0.43311655827913959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D4-4954-9CC3-50B901EAFC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904751263"/>
        <c:axId val="1904745503"/>
      </c:barChart>
      <c:catAx>
        <c:axId val="190475126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745503"/>
        <c:crosses val="autoZero"/>
        <c:auto val="1"/>
        <c:lblAlgn val="ctr"/>
        <c:lblOffset val="100"/>
        <c:noMultiLvlLbl val="0"/>
      </c:catAx>
      <c:valAx>
        <c:axId val="190474550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out"/>
        <c:minorTickMark val="none"/>
        <c:tickLblPos val="nextTo"/>
        <c:crossAx val="1904751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 (version 1).xlsb]Demographics!PivotTable3</c:name>
    <c:fmtId val="3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Age Bucket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Demographics!$B$22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Demographics!$A$23:$A$29</c:f>
              <c:strCache>
                <c:ptCount val="6"/>
                <c:pt idx="0">
                  <c:v>below or equal to 17</c:v>
                </c:pt>
                <c:pt idx="1">
                  <c:v>18-30</c:v>
                </c:pt>
                <c:pt idx="2">
                  <c:v>31-43</c:v>
                </c:pt>
                <c:pt idx="3">
                  <c:v>44–56</c:v>
                </c:pt>
                <c:pt idx="4">
                  <c:v>57–69</c:v>
                </c:pt>
                <c:pt idx="5">
                  <c:v>Not Classified</c:v>
                </c:pt>
              </c:strCache>
            </c:strRef>
          </c:cat>
          <c:val>
            <c:numRef>
              <c:f>Demographics!$B$23:$B$29</c:f>
              <c:numCache>
                <c:formatCode>0.0%</c:formatCode>
                <c:ptCount val="6"/>
                <c:pt idx="0">
                  <c:v>5.3926963481740871E-2</c:v>
                </c:pt>
                <c:pt idx="1">
                  <c:v>0.40060030015007503</c:v>
                </c:pt>
                <c:pt idx="2">
                  <c:v>0.40530265132566284</c:v>
                </c:pt>
                <c:pt idx="3">
                  <c:v>0.12236118059029515</c:v>
                </c:pt>
                <c:pt idx="4">
                  <c:v>1.5507753876938469E-2</c:v>
                </c:pt>
                <c:pt idx="5">
                  <c:v>2.301150575287644E-3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5F-42EC-8C69-DCF55E3515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904797343"/>
        <c:axId val="1904791583"/>
      </c:barChart>
      <c:catAx>
        <c:axId val="1904797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791583"/>
        <c:crosses val="autoZero"/>
        <c:auto val="1"/>
        <c:lblAlgn val="ctr"/>
        <c:lblOffset val="100"/>
        <c:noMultiLvlLbl val="0"/>
      </c:catAx>
      <c:valAx>
        <c:axId val="19047915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</c:majorGridlines>
        <c:numFmt formatCode="0.0%" sourceLinked="1"/>
        <c:majorTickMark val="none"/>
        <c:minorTickMark val="none"/>
        <c:tickLblPos val="nextTo"/>
        <c:crossAx val="1904797343"/>
        <c:crosses val="autoZero"/>
        <c:crossBetween val="between"/>
      </c:valAx>
      <c:spPr>
        <a:noFill/>
        <a:ln>
          <a:noFill/>
        </a:ln>
        <a:effectLst>
          <a:glow rad="63500">
            <a:schemeClr val="accent1">
              <a:satMod val="175000"/>
              <a:alpha val="40000"/>
            </a:schemeClr>
          </a:glow>
        </a:effectLst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 (version 1).xlsb]Demographics!PivotTable4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Provinces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Demographics!$B$32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Demographics!$A$33:$A$43</c:f>
              <c:strCache>
                <c:ptCount val="10"/>
                <c:pt idx="0">
                  <c:v>Northern Cape</c:v>
                </c:pt>
                <c:pt idx="1">
                  <c:v>None</c:v>
                </c:pt>
                <c:pt idx="2">
                  <c:v>Free State</c:v>
                </c:pt>
                <c:pt idx="3">
                  <c:v>North West</c:v>
                </c:pt>
                <c:pt idx="4">
                  <c:v>Eastern Cape</c:v>
                </c:pt>
                <c:pt idx="5">
                  <c:v>Limpopo</c:v>
                </c:pt>
                <c:pt idx="6">
                  <c:v>Mpumalanga</c:v>
                </c:pt>
                <c:pt idx="7">
                  <c:v>Kwazulu Natal</c:v>
                </c:pt>
                <c:pt idx="8">
                  <c:v>Western Cape</c:v>
                </c:pt>
                <c:pt idx="9">
                  <c:v>Gauteng</c:v>
                </c:pt>
              </c:strCache>
            </c:strRef>
          </c:cat>
          <c:val>
            <c:numRef>
              <c:f>Demographics!$B$33:$B$43</c:f>
              <c:numCache>
                <c:formatCode>0.0%</c:formatCode>
                <c:ptCount val="10"/>
                <c:pt idx="0">
                  <c:v>2.301150575287644E-2</c:v>
                </c:pt>
                <c:pt idx="1">
                  <c:v>2.6313156578289143E-2</c:v>
                </c:pt>
                <c:pt idx="2">
                  <c:v>2.9214607303651826E-2</c:v>
                </c:pt>
                <c:pt idx="3">
                  <c:v>3.4417208604302148E-2</c:v>
                </c:pt>
                <c:pt idx="4">
                  <c:v>6.8834417208604295E-2</c:v>
                </c:pt>
                <c:pt idx="5">
                  <c:v>7.6338169084542273E-2</c:v>
                </c:pt>
                <c:pt idx="6">
                  <c:v>9.1745872936468228E-2</c:v>
                </c:pt>
                <c:pt idx="7">
                  <c:v>0.10015007503751876</c:v>
                </c:pt>
                <c:pt idx="8">
                  <c:v>0.18459229614807404</c:v>
                </c:pt>
                <c:pt idx="9">
                  <c:v>0.36538269134567286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0-4792-8B9E-1494EE411A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904793983"/>
        <c:axId val="1904778623"/>
      </c:barChart>
      <c:catAx>
        <c:axId val="1904793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778623"/>
        <c:crosses val="autoZero"/>
        <c:auto val="1"/>
        <c:lblAlgn val="ctr"/>
        <c:lblOffset val="100"/>
        <c:noMultiLvlLbl val="0"/>
      </c:catAx>
      <c:valAx>
        <c:axId val="190477862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</c:majorGridlines>
        <c:numFmt formatCode="0.0%" sourceLinked="1"/>
        <c:majorTickMark val="none"/>
        <c:minorTickMark val="none"/>
        <c:tickLblPos val="nextTo"/>
        <c:crossAx val="1904793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 (version 1).xlsb]Time_based!PivotTable7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Time  Bucket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Time_based!$B$23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Time_based!$A$24:$A$28</c:f>
              <c:strCache>
                <c:ptCount val="4"/>
                <c:pt idx="0">
                  <c:v>Morning</c:v>
                </c:pt>
                <c:pt idx="1">
                  <c:v>Afternoon</c:v>
                </c:pt>
                <c:pt idx="2">
                  <c:v>Evening</c:v>
                </c:pt>
                <c:pt idx="3">
                  <c:v>Night</c:v>
                </c:pt>
              </c:strCache>
            </c:strRef>
          </c:cat>
          <c:val>
            <c:numRef>
              <c:f>Time_based!$B$24:$B$28</c:f>
              <c:numCache>
                <c:formatCode>0.0%</c:formatCode>
                <c:ptCount val="4"/>
                <c:pt idx="0">
                  <c:v>0.23601800900450226</c:v>
                </c:pt>
                <c:pt idx="1">
                  <c:v>0.24602301150575287</c:v>
                </c:pt>
                <c:pt idx="2">
                  <c:v>0.25602801400700348</c:v>
                </c:pt>
                <c:pt idx="3">
                  <c:v>0.26193096548274136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4D-41EA-9D4E-F7B5C795FB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4769503"/>
        <c:axId val="1904802623"/>
      </c:lineChart>
      <c:catAx>
        <c:axId val="1904769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802623"/>
        <c:crosses val="autoZero"/>
        <c:auto val="1"/>
        <c:lblAlgn val="ctr"/>
        <c:lblOffset val="100"/>
        <c:noMultiLvlLbl val="0"/>
      </c:catAx>
      <c:valAx>
        <c:axId val="19048026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out"/>
        <c:minorTickMark val="none"/>
        <c:tickLblPos val="nextTo"/>
        <c:crossAx val="1904769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Analysis.csv.xlsx]Time_based!PivotTable5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Time_based!$B$4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  <a:headEnd w="med" len="med"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Time_based!$A$5:$A$9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Time_based!$B$5:$B$9</c:f>
              <c:numCache>
                <c:formatCode>0.0%</c:formatCode>
                <c:ptCount val="4"/>
                <c:pt idx="0">
                  <c:v>0.21980990495247624</c:v>
                </c:pt>
                <c:pt idx="1">
                  <c:v>0.2978489244622311</c:v>
                </c:pt>
                <c:pt idx="2">
                  <c:v>0.48184092046023014</c:v>
                </c:pt>
                <c:pt idx="3">
                  <c:v>5.0025012506253123E-4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D2-42ED-8AA3-3BBACDEC0E1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04785343"/>
        <c:axId val="1904786303"/>
      </c:lineChart>
      <c:catAx>
        <c:axId val="190478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786303"/>
        <c:crosses val="autoZero"/>
        <c:auto val="1"/>
        <c:lblAlgn val="ctr"/>
        <c:lblOffset val="100"/>
        <c:noMultiLvlLbl val="0"/>
      </c:catAx>
      <c:valAx>
        <c:axId val="19047863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90478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Analysis.csv.xlsx]Time_based!PivotTable6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Time_based!$B$12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Time_based!$A$13:$A$20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Time_based!$B$13:$B$20</c:f>
              <c:numCache>
                <c:formatCode>0.0%</c:formatCode>
                <c:ptCount val="7"/>
                <c:pt idx="0">
                  <c:v>0.14187093546773386</c:v>
                </c:pt>
                <c:pt idx="1">
                  <c:v>9.5647823911955976E-2</c:v>
                </c:pt>
                <c:pt idx="2">
                  <c:v>0.13226613306653326</c:v>
                </c:pt>
                <c:pt idx="3">
                  <c:v>0.15537768884442221</c:v>
                </c:pt>
                <c:pt idx="4">
                  <c:v>0.144072036018009</c:v>
                </c:pt>
                <c:pt idx="5">
                  <c:v>0.16738369184592297</c:v>
                </c:pt>
                <c:pt idx="6">
                  <c:v>0.1633816908454227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F-4250-90E6-B183B1E7A7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976167919"/>
        <c:axId val="1976160239"/>
      </c:barChart>
      <c:catAx>
        <c:axId val="197616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6160239"/>
        <c:crosses val="autoZero"/>
        <c:auto val="1"/>
        <c:lblAlgn val="ctr"/>
        <c:lblOffset val="100"/>
        <c:noMultiLvlLbl val="0"/>
      </c:catAx>
      <c:valAx>
        <c:axId val="19761602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976167919"/>
        <c:crosses val="autoZero"/>
        <c:crossBetween val="between"/>
      </c:valAx>
      <c:spPr>
        <a:noFill/>
        <a:ln>
          <a:noFill/>
        </a:ln>
        <a:effectLst>
          <a:innerShdw blurRad="63500" dist="50800" dir="16200000">
            <a:prstClr val="black">
              <a:alpha val="50000"/>
            </a:prstClr>
          </a:innerShdw>
        </a:effectLst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[BrightTV Analysis (version 1).xlsb]Channel Preferred &amp; Duration!PivotTable9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Duration Spent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'Channel Preferred &amp; Duration'!$B$27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'Channel Preferred &amp; Duration'!$A$28:$A$35</c:f>
              <c:strCache>
                <c:ptCount val="7"/>
                <c:pt idx="0">
                  <c:v>0–5 min</c:v>
                </c:pt>
                <c:pt idx="1">
                  <c:v>6–15 min</c:v>
                </c:pt>
                <c:pt idx="2">
                  <c:v>16–30 min</c:v>
                </c:pt>
                <c:pt idx="3">
                  <c:v>31–60 min</c:v>
                </c:pt>
                <c:pt idx="4">
                  <c:v>1–3 hrs</c:v>
                </c:pt>
                <c:pt idx="5">
                  <c:v>3–6 hrs</c:v>
                </c:pt>
                <c:pt idx="6">
                  <c:v>Not Specified</c:v>
                </c:pt>
              </c:strCache>
            </c:strRef>
          </c:cat>
          <c:val>
            <c:numRef>
              <c:f>'Channel Preferred &amp; Duration'!$B$28:$B$35</c:f>
              <c:numCache>
                <c:formatCode>0.00%</c:formatCode>
                <c:ptCount val="7"/>
                <c:pt idx="0">
                  <c:v>0.69324662331165587</c:v>
                </c:pt>
                <c:pt idx="1">
                  <c:v>0.15987993996998498</c:v>
                </c:pt>
                <c:pt idx="2">
                  <c:v>7.1335667833916955E-2</c:v>
                </c:pt>
                <c:pt idx="3">
                  <c:v>4.2521260630315159E-2</c:v>
                </c:pt>
                <c:pt idx="4">
                  <c:v>3.04152076038019E-2</c:v>
                </c:pt>
                <c:pt idx="5">
                  <c:v>2.4012006003001499E-3</c:v>
                </c:pt>
                <c:pt idx="6">
                  <c:v>2.0010005002501252E-4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C-44B0-908F-92F238789B9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904777183"/>
        <c:axId val="1904784383"/>
      </c:barChart>
      <c:catAx>
        <c:axId val="190477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4784383"/>
        <c:crosses val="autoZero"/>
        <c:auto val="1"/>
        <c:lblAlgn val="ctr"/>
        <c:lblOffset val="100"/>
        <c:noMultiLvlLbl val="0"/>
      </c:catAx>
      <c:valAx>
        <c:axId val="190478438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904777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solidFill>
                  <a:schemeClr val="tx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ln>
            <a:solidFill>
              <a:schemeClr val="tx1"/>
            </a:solidFill>
          </a:ln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17" name="Google Shape;4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B9336AE0-89A8-62B4-852B-77A11DE9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f9e629ec3_0_172:notes">
            <a:extLst>
              <a:ext uri="{FF2B5EF4-FFF2-40B4-BE49-F238E27FC236}">
                <a16:creationId xmlns:a16="http://schemas.microsoft.com/office/drawing/2014/main" id="{52DFC475-283B-9BC2-8918-1F2A0C6F8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35" name="Google Shape;635;g10f9e629ec3_0_172:notes">
            <a:extLst>
              <a:ext uri="{FF2B5EF4-FFF2-40B4-BE49-F238E27FC236}">
                <a16:creationId xmlns:a16="http://schemas.microsoft.com/office/drawing/2014/main" id="{2597F53D-CBC4-1A46-B92B-9D116FD6B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2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801C5D06-00E0-2413-DED7-491142E7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f9e629ec3_0_172:notes">
            <a:extLst>
              <a:ext uri="{FF2B5EF4-FFF2-40B4-BE49-F238E27FC236}">
                <a16:creationId xmlns:a16="http://schemas.microsoft.com/office/drawing/2014/main" id="{9C007DF2-3845-91E6-68D8-406CE0FE8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35" name="Google Shape;635;g10f9e629ec3_0_172:notes">
            <a:extLst>
              <a:ext uri="{FF2B5EF4-FFF2-40B4-BE49-F238E27FC236}">
                <a16:creationId xmlns:a16="http://schemas.microsoft.com/office/drawing/2014/main" id="{78DB2F80-C7BA-60A2-B364-7E089C7E9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217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>
          <a:extLst>
            <a:ext uri="{FF2B5EF4-FFF2-40B4-BE49-F238E27FC236}">
              <a16:creationId xmlns:a16="http://schemas.microsoft.com/office/drawing/2014/main" id="{6F423AF4-DC37-B075-3630-187370AD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f9e629ec3_0_172:notes">
            <a:extLst>
              <a:ext uri="{FF2B5EF4-FFF2-40B4-BE49-F238E27FC236}">
                <a16:creationId xmlns:a16="http://schemas.microsoft.com/office/drawing/2014/main" id="{62D27534-12AF-F125-BC1D-FD4E63DD19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35" name="Google Shape;635;g10f9e629ec3_0_172:notes">
            <a:extLst>
              <a:ext uri="{FF2B5EF4-FFF2-40B4-BE49-F238E27FC236}">
                <a16:creationId xmlns:a16="http://schemas.microsoft.com/office/drawing/2014/main" id="{ACDCFE48-4E11-CF12-32B3-517436E3A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19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CD1888E5-4C1C-74BC-9D02-AD497277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258269c9b_0_0:notes">
            <a:extLst>
              <a:ext uri="{FF2B5EF4-FFF2-40B4-BE49-F238E27FC236}">
                <a16:creationId xmlns:a16="http://schemas.microsoft.com/office/drawing/2014/main" id="{9F45A357-2633-699A-E0FF-A688BD6D9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52" name="Google Shape;452;g21258269c9b_0_0:notes">
            <a:extLst>
              <a:ext uri="{FF2B5EF4-FFF2-40B4-BE49-F238E27FC236}">
                <a16:creationId xmlns:a16="http://schemas.microsoft.com/office/drawing/2014/main" id="{C4513E62-5F5C-1628-A7E3-041524C19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46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60" name="Google Shape;460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C52F6D59-2141-BDF3-03C1-E14A8D541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258269c9b_0_0:notes">
            <a:extLst>
              <a:ext uri="{FF2B5EF4-FFF2-40B4-BE49-F238E27FC236}">
                <a16:creationId xmlns:a16="http://schemas.microsoft.com/office/drawing/2014/main" id="{8AB410DD-E33C-01C6-43F7-79E6D1FF8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52" name="Google Shape;452;g21258269c9b_0_0:notes">
            <a:extLst>
              <a:ext uri="{FF2B5EF4-FFF2-40B4-BE49-F238E27FC236}">
                <a16:creationId xmlns:a16="http://schemas.microsoft.com/office/drawing/2014/main" id="{1BCA5933-F8C6-17AE-D748-B845C485C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25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61ec02cb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713" name="Google Shape;713;g2161ec02cb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52" name="Google Shape;452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33" name="Google Shape;43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06A313DC-AD60-E173-DBFF-5140570C8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258269c9b_0_0:notes">
            <a:extLst>
              <a:ext uri="{FF2B5EF4-FFF2-40B4-BE49-F238E27FC236}">
                <a16:creationId xmlns:a16="http://schemas.microsoft.com/office/drawing/2014/main" id="{3893322F-C608-9E1D-3ED3-1321DA70D5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52" name="Google Shape;452;g21258269c9b_0_0:notes">
            <a:extLst>
              <a:ext uri="{FF2B5EF4-FFF2-40B4-BE49-F238E27FC236}">
                <a16:creationId xmlns:a16="http://schemas.microsoft.com/office/drawing/2014/main" id="{15608A65-B9BD-193A-56DE-7A8ED9E97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67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>
          <a:extLst>
            <a:ext uri="{FF2B5EF4-FFF2-40B4-BE49-F238E27FC236}">
              <a16:creationId xmlns:a16="http://schemas.microsoft.com/office/drawing/2014/main" id="{4B15011D-6C18-0957-D0D4-11A58BA0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05afc42a3_1_854:notes">
            <a:extLst>
              <a:ext uri="{FF2B5EF4-FFF2-40B4-BE49-F238E27FC236}">
                <a16:creationId xmlns:a16="http://schemas.microsoft.com/office/drawing/2014/main" id="{F62AE1EE-7D3D-79EA-381C-C3D7CFF2DB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779" name="Google Shape;779;g1105afc42a3_1_854:notes">
            <a:extLst>
              <a:ext uri="{FF2B5EF4-FFF2-40B4-BE49-F238E27FC236}">
                <a16:creationId xmlns:a16="http://schemas.microsoft.com/office/drawing/2014/main" id="{4159B5B2-824D-DFB1-AAF9-B448EB2AC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99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>
          <a:extLst>
            <a:ext uri="{FF2B5EF4-FFF2-40B4-BE49-F238E27FC236}">
              <a16:creationId xmlns:a16="http://schemas.microsoft.com/office/drawing/2014/main" id="{3D20E331-5DA7-7091-3D9B-87F84518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1258269c9b_0_0:notes">
            <a:extLst>
              <a:ext uri="{FF2B5EF4-FFF2-40B4-BE49-F238E27FC236}">
                <a16:creationId xmlns:a16="http://schemas.microsoft.com/office/drawing/2014/main" id="{7A0F2283-C29E-0A33-ED36-C1D259C5F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452" name="Google Shape;452;g21258269c9b_0_0:notes">
            <a:extLst>
              <a:ext uri="{FF2B5EF4-FFF2-40B4-BE49-F238E27FC236}">
                <a16:creationId xmlns:a16="http://schemas.microsoft.com/office/drawing/2014/main" id="{631E99ED-5E44-0103-57CC-E1F903F2D9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35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21" name="Google Shape;621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84E31EA6-7304-DDE6-7FF5-A299623C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375b9f55_0_86:notes">
            <a:extLst>
              <a:ext uri="{FF2B5EF4-FFF2-40B4-BE49-F238E27FC236}">
                <a16:creationId xmlns:a16="http://schemas.microsoft.com/office/drawing/2014/main" id="{B19066A1-6E36-F433-4E11-BF63E4455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21" name="Google Shape;621;g11e375b9f55_0_86:notes">
            <a:extLst>
              <a:ext uri="{FF2B5EF4-FFF2-40B4-BE49-F238E27FC236}">
                <a16:creationId xmlns:a16="http://schemas.microsoft.com/office/drawing/2014/main" id="{43EF4DC0-F3A7-A79C-3FA3-D179F122B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15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>
          <a:extLst>
            <a:ext uri="{FF2B5EF4-FFF2-40B4-BE49-F238E27FC236}">
              <a16:creationId xmlns:a16="http://schemas.microsoft.com/office/drawing/2014/main" id="{53407A1B-41EA-3480-E328-9A687CED9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e375b9f55_0_86:notes">
            <a:extLst>
              <a:ext uri="{FF2B5EF4-FFF2-40B4-BE49-F238E27FC236}">
                <a16:creationId xmlns:a16="http://schemas.microsoft.com/office/drawing/2014/main" id="{EC127C53-1884-1BCB-AE03-43B680929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21" name="Google Shape;621;g11e375b9f55_0_86:notes">
            <a:extLst>
              <a:ext uri="{FF2B5EF4-FFF2-40B4-BE49-F238E27FC236}">
                <a16:creationId xmlns:a16="http://schemas.microsoft.com/office/drawing/2014/main" id="{AD2B7F28-2CF8-11F6-24FE-E35A1419A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816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f9e629ec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ZA"/>
          </a:p>
        </p:txBody>
      </p:sp>
      <p:sp>
        <p:nvSpPr>
          <p:cNvPr id="635" name="Google Shape;635;g10f9e629ec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12" name="Google Shape;12;p2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20" name="Google Shape;20;p2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04700" y="661400"/>
            <a:ext cx="4783800" cy="24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 hasCustomPrompt="1"/>
          </p:nvPr>
        </p:nvSpPr>
        <p:spPr>
          <a:xfrm>
            <a:off x="6176375" y="3924200"/>
            <a:ext cx="22527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ZA" dirty="0"/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B1457-0DBC-56E1-E963-146F10B64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9350" y="4919989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ZA"/>
              <a:t>1</a:t>
            </a:r>
            <a:endParaRPr lang="en-Z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1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1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337" name="Google Shape;337;p21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338" name="Google Shape;338;p21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341" name="Google Shape;341;p21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345" name="Google Shape;345;p21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346" name="Google Shape;346;p21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21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222F5E-33EA-B7E1-5AF1-F1C930E4C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flipH="1"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2"/>
          <p:cNvGrpSpPr/>
          <p:nvPr/>
        </p:nvGrpSpPr>
        <p:grpSpPr>
          <a:xfrm flipH="1"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352" name="Google Shape;352;p22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353" name="Google Shape;353;p22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356" name="Google Shape;356;p22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357" name="Google Shape;357;p22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360" name="Google Shape;360;p22"/>
          <p:cNvGrpSpPr/>
          <p:nvPr/>
        </p:nvGrpSpPr>
        <p:grpSpPr>
          <a:xfrm flipH="1"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361" name="Google Shape;361;p22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22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C442EB-57AA-9841-1806-F203E933D3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flipH="1"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4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384" name="Google Shape;384;p24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385" name="Google Shape;385;p24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388" name="Google Shape;388;p24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389" name="Google Shape;389;p24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90" name="Google Shape;390;p24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91" name="Google Shape;391;p24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392" name="Google Shape;392;p24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393" name="Google Shape;393;p24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4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97D4C-E6B1-7C9B-03B4-8FE6568D39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25"/>
          <p:cNvGrpSpPr/>
          <p:nvPr/>
        </p:nvGrpSpPr>
        <p:grpSpPr>
          <a:xfrm flipH="1"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398" name="Google Shape;398;p25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399" name="Google Shape;399;p25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402" name="Google Shape;402;p25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403" name="Google Shape;403;p25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406" name="Google Shape;406;p25"/>
          <p:cNvGrpSpPr/>
          <p:nvPr/>
        </p:nvGrpSpPr>
        <p:grpSpPr>
          <a:xfrm flipH="1"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407" name="Google Shape;407;p25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5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08FDA-85E4-FD3F-B725-2DDE352BE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flipH="1"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3"/>
          <p:cNvGrpSpPr/>
          <p:nvPr/>
        </p:nvGrpSpPr>
        <p:grpSpPr>
          <a:xfrm flipH="1"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28" name="Google Shape;28;p3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35" name="Google Shape;35;p3"/>
          <p:cNvGrpSpPr/>
          <p:nvPr/>
        </p:nvGrpSpPr>
        <p:grpSpPr>
          <a:xfrm flipH="1"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36" name="Google Shape;36;p3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820925" y="3657500"/>
            <a:ext cx="3943500" cy="9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820925" y="976175"/>
            <a:ext cx="1581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>
            <a:spLocks noGrp="1"/>
          </p:cNvSpPr>
          <p:nvPr>
            <p:ph type="pic" idx="3"/>
          </p:nvPr>
        </p:nvSpPr>
        <p:spPr>
          <a:xfrm>
            <a:off x="5725550" y="535000"/>
            <a:ext cx="2703300" cy="407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BB2EE-55FB-1EF0-F174-515F0181E9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64700" y="4919989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8089E-E851-0D1E-3BA7-0013DEC58023}"/>
              </a:ext>
            </a:extLst>
          </p:cNvPr>
          <p:cNvSpPr txBox="1"/>
          <p:nvPr userDrawn="1"/>
        </p:nvSpPr>
        <p:spPr>
          <a:xfrm>
            <a:off x="4125817" y="2164814"/>
            <a:ext cx="30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7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94" name="Google Shape;94;p7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95" name="Google Shape;95;p7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98" name="Google Shape;98;p7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99" name="Google Shape;99;p7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02" name="Google Shape;102;p7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103" name="Google Shape;103;p7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 flipH="1">
            <a:off x="3736300" y="1413100"/>
            <a:ext cx="46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 flipH="1">
            <a:off x="3736100" y="1985800"/>
            <a:ext cx="4692600" cy="17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7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2703300" cy="4073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CB911-E71A-4979-C4C2-199E52449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2050" y="4894050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8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111" name="Google Shape;111;p8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112" name="Google Shape;112;p8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115" name="Google Shape;115;p8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116" name="Google Shape;116;p8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19" name="Google Shape;119;p8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120" name="Google Shape;120;p8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8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2171700" y="1307100"/>
            <a:ext cx="4800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B051C3-166C-D97E-52EA-87102029C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-2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9"/>
          <p:cNvGrpSpPr/>
          <p:nvPr/>
        </p:nvGrpSpPr>
        <p:grpSpPr>
          <a:xfrm flipH="1"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126" name="Google Shape;126;p9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127" name="Google Shape;127;p9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34" name="Google Shape;134;p9"/>
          <p:cNvGrpSpPr/>
          <p:nvPr/>
        </p:nvGrpSpPr>
        <p:grpSpPr>
          <a:xfrm flipH="1"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135" name="Google Shape;135;p9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9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E6EE1-0900-7982-4FBC-3B3F1AC47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ZA"/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E93E1C-0851-93BA-60E9-4B4FCC7D8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 flipH="1"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1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145" name="Google Shape;145;p11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53" name="Google Shape;153;p11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154" name="Google Shape;154;p11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1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1"/>
          <p:cNvSpPr txBox="1">
            <a:spLocks noGrp="1"/>
          </p:cNvSpPr>
          <p:nvPr>
            <p:ph type="title" hasCustomPrompt="1"/>
          </p:nvPr>
        </p:nvSpPr>
        <p:spPr>
          <a:xfrm>
            <a:off x="2298000" y="1459700"/>
            <a:ext cx="4707300" cy="12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2298000" y="2698575"/>
            <a:ext cx="47073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74D9-F89E-257A-364D-5498BEF23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72E63-F159-9621-8E67-1E9AD464D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9ED17979-062E-4341-B72B-4B6E9D9BC4F4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3"/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3"/>
          <p:cNvGrpSpPr/>
          <p:nvPr/>
        </p:nvGrpSpPr>
        <p:grpSpPr>
          <a:xfrm>
            <a:off x="107200" y="243275"/>
            <a:ext cx="8929550" cy="4708075"/>
            <a:chOff x="107200" y="243275"/>
            <a:chExt cx="8929550" cy="4708075"/>
          </a:xfrm>
        </p:grpSpPr>
        <p:grpSp>
          <p:nvGrpSpPr>
            <p:cNvPr id="162" name="Google Shape;162;p13"/>
            <p:cNvGrpSpPr/>
            <p:nvPr/>
          </p:nvGrpSpPr>
          <p:grpSpPr>
            <a:xfrm>
              <a:off x="107200" y="4836750"/>
              <a:ext cx="543900" cy="114600"/>
              <a:chOff x="107200" y="4836750"/>
              <a:chExt cx="543900" cy="114600"/>
            </a:xfrm>
          </p:grpSpPr>
          <p:sp>
            <p:nvSpPr>
              <p:cNvPr id="163" name="Google Shape;163;p13"/>
              <p:cNvSpPr/>
              <p:nvPr/>
            </p:nvSpPr>
            <p:spPr>
              <a:xfrm flipH="1">
                <a:off x="5365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 flipH="1">
                <a:off x="32185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 flipH="1">
                <a:off x="107200" y="4836750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166" name="Google Shape;166;p13"/>
            <p:cNvGrpSpPr/>
            <p:nvPr/>
          </p:nvGrpSpPr>
          <p:grpSpPr>
            <a:xfrm>
              <a:off x="8492850" y="243275"/>
              <a:ext cx="543900" cy="114600"/>
              <a:chOff x="8492850" y="243275"/>
              <a:chExt cx="543900" cy="114600"/>
            </a:xfrm>
          </p:grpSpPr>
          <p:sp>
            <p:nvSpPr>
              <p:cNvPr id="167" name="Google Shape;167;p13"/>
              <p:cNvSpPr/>
              <p:nvPr/>
            </p:nvSpPr>
            <p:spPr>
              <a:xfrm>
                <a:off x="84928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870750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8922150" y="243275"/>
                <a:ext cx="114600" cy="114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</p:grpSp>
      <p:grpSp>
        <p:nvGrpSpPr>
          <p:cNvPr id="170" name="Google Shape;170;p13"/>
          <p:cNvGrpSpPr/>
          <p:nvPr/>
        </p:nvGrpSpPr>
        <p:grpSpPr>
          <a:xfrm>
            <a:off x="-50" y="300575"/>
            <a:ext cx="9144050" cy="4593475"/>
            <a:chOff x="-50" y="300575"/>
            <a:chExt cx="9144050" cy="4593475"/>
          </a:xfrm>
        </p:grpSpPr>
        <p:cxnSp>
          <p:nvCxnSpPr>
            <p:cNvPr id="171" name="Google Shape;171;p13"/>
            <p:cNvCxnSpPr/>
            <p:nvPr/>
          </p:nvCxnSpPr>
          <p:spPr>
            <a:xfrm rot="10800000">
              <a:off x="-50" y="300575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3"/>
            <p:cNvCxnSpPr/>
            <p:nvPr/>
          </p:nvCxnSpPr>
          <p:spPr>
            <a:xfrm>
              <a:off x="658200" y="4894050"/>
              <a:ext cx="848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2" hasCustomPrompt="1"/>
          </p:nvPr>
        </p:nvSpPr>
        <p:spPr>
          <a:xfrm>
            <a:off x="776350" y="1652600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3" hasCustomPrompt="1"/>
          </p:nvPr>
        </p:nvSpPr>
        <p:spPr>
          <a:xfrm>
            <a:off x="4944575" y="1652600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4" hasCustomPrompt="1"/>
          </p:nvPr>
        </p:nvSpPr>
        <p:spPr>
          <a:xfrm>
            <a:off x="776350" y="2690075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5" hasCustomPrompt="1"/>
          </p:nvPr>
        </p:nvSpPr>
        <p:spPr>
          <a:xfrm>
            <a:off x="4944575" y="2690075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6350" y="3727550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7" hasCustomPrompt="1"/>
          </p:nvPr>
        </p:nvSpPr>
        <p:spPr>
          <a:xfrm>
            <a:off x="4944575" y="3727550"/>
            <a:ext cx="8721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"/>
          </p:nvPr>
        </p:nvSpPr>
        <p:spPr>
          <a:xfrm>
            <a:off x="1671225" y="1652600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8"/>
          </p:nvPr>
        </p:nvSpPr>
        <p:spPr>
          <a:xfrm>
            <a:off x="1671225" y="2690075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9"/>
          </p:nvPr>
        </p:nvSpPr>
        <p:spPr>
          <a:xfrm>
            <a:off x="1671225" y="3727550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3"/>
          </p:nvPr>
        </p:nvSpPr>
        <p:spPr>
          <a:xfrm>
            <a:off x="5839000" y="1652600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4"/>
          </p:nvPr>
        </p:nvSpPr>
        <p:spPr>
          <a:xfrm>
            <a:off x="5839000" y="2690076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5"/>
          </p:nvPr>
        </p:nvSpPr>
        <p:spPr>
          <a:xfrm>
            <a:off x="5839000" y="3727551"/>
            <a:ext cx="258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12D0-F51A-8076-852A-A9B6FC7F63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08497" y="4893163"/>
            <a:ext cx="2057400" cy="2746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●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●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○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strument Sans"/>
              <a:buChar char="■"/>
              <a:defRPr sz="12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4059C-84D1-4D3F-E26E-77707FC4E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7" r:id="rId10"/>
    <p:sldLayoutId id="2147483668" r:id="rId11"/>
    <p:sldLayoutId id="2147483670" r:id="rId12"/>
    <p:sldLayoutId id="2147483671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2161/oldstyledtvs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freepngimg.com/png/25581-stock-market-graph-up-transparent-image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pixabay.com/zh/%E6%97%B6%E9%97%B4%E7%AE%A1%E7%90%86-%E4%B8%80%E5%91%A8-%E6%97%A5%E5%8E%86-%E5%A4%A9-%E6%98%9F%E6%9C%9F%E5%85%AD-%E6%98%9F%E6%9C%9F%E6%97%A5-%E6%98%9F%E6%9C%9F%E4%B8%80-%EF%BC%88%E6%98%9F%E6%9C%9F%E4%BA%8C%EF%BC%89-232361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>
            <a:spLocks noGrp="1"/>
          </p:cNvSpPr>
          <p:nvPr>
            <p:ph type="ctrTitle"/>
          </p:nvPr>
        </p:nvSpPr>
        <p:spPr>
          <a:xfrm>
            <a:off x="904700" y="661400"/>
            <a:ext cx="4783800" cy="24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</a:t>
            </a:r>
            <a:r>
              <a:rPr lang="en" dirty="0"/>
              <a:t>right TV Case</a:t>
            </a:r>
            <a:br>
              <a:rPr lang="en" dirty="0"/>
            </a:br>
            <a:r>
              <a:rPr lang="en" dirty="0"/>
              <a:t>Study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0" name="Google Shape;420;p29"/>
          <p:cNvSpPr txBox="1">
            <a:spLocks noGrp="1"/>
          </p:cNvSpPr>
          <p:nvPr>
            <p:ph type="subTitle" idx="1"/>
          </p:nvPr>
        </p:nvSpPr>
        <p:spPr>
          <a:xfrm>
            <a:off x="6176375" y="4153358"/>
            <a:ext cx="2252700" cy="455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September 2025</a:t>
            </a:r>
            <a:endParaRPr b="1" dirty="0"/>
          </a:p>
        </p:txBody>
      </p:sp>
      <p:cxnSp>
        <p:nvCxnSpPr>
          <p:cNvPr id="421" name="Google Shape;421;p29"/>
          <p:cNvCxnSpPr/>
          <p:nvPr/>
        </p:nvCxnSpPr>
        <p:spPr>
          <a:xfrm>
            <a:off x="715100" y="976175"/>
            <a:ext cx="0" cy="190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BrightTV">
            <a:extLst>
              <a:ext uri="{FF2B5EF4-FFF2-40B4-BE49-F238E27FC236}">
                <a16:creationId xmlns:a16="http://schemas.microsoft.com/office/drawing/2014/main" id="{65391F6F-BB7F-C6BE-EA47-4B441FD4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62158">
            <a:off x="3979206" y="470779"/>
            <a:ext cx="674374" cy="633877"/>
          </a:xfrm>
          <a:prstGeom prst="rect">
            <a:avLst/>
          </a:prstGeom>
        </p:spPr>
      </p:pic>
      <p:sp>
        <p:nvSpPr>
          <p:cNvPr id="23" name="Google Shape;420;p29">
            <a:extLst>
              <a:ext uri="{FF2B5EF4-FFF2-40B4-BE49-F238E27FC236}">
                <a16:creationId xmlns:a16="http://schemas.microsoft.com/office/drawing/2014/main" id="{ECB087A5-4463-5C94-527F-D72E173FDCDB}"/>
              </a:ext>
            </a:extLst>
          </p:cNvPr>
          <p:cNvSpPr txBox="1">
            <a:spLocks/>
          </p:cNvSpPr>
          <p:nvPr/>
        </p:nvSpPr>
        <p:spPr>
          <a:xfrm>
            <a:off x="437129" y="4153357"/>
            <a:ext cx="3740016" cy="45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strument Sans"/>
              <a:buNone/>
              <a:defRPr sz="1600" b="0" i="0" u="none" strike="noStrike" cap="none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indent="0"/>
            <a:r>
              <a:rPr lang="en-ZA" b="1" i="1" dirty="0"/>
              <a:t>Created by Keneilwe Molebatsi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4B27D2D7-B3BE-F557-387E-8C93B5C9C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>
            <a:extLst>
              <a:ext uri="{FF2B5EF4-FFF2-40B4-BE49-F238E27FC236}">
                <a16:creationId xmlns:a16="http://schemas.microsoft.com/office/drawing/2014/main" id="{C347FB89-E6D3-34BB-D946-B402BE4A1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479" y="239752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ime-Based Analysis (2/2)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40" name="Google Shape;640;p41">
            <a:extLst>
              <a:ext uri="{FF2B5EF4-FFF2-40B4-BE49-F238E27FC236}">
                <a16:creationId xmlns:a16="http://schemas.microsoft.com/office/drawing/2014/main" id="{F56C975D-B33A-4DB6-2257-5401088C5192}"/>
              </a:ext>
            </a:extLst>
          </p:cNvPr>
          <p:cNvSpPr txBox="1"/>
          <p:nvPr/>
        </p:nvSpPr>
        <p:spPr>
          <a:xfrm>
            <a:off x="328837" y="3933654"/>
            <a:ext cx="8486326" cy="794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ZA" sz="1200" b="1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insights: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graph increased from January to March, going from 22% up to 48.2%, but dropped sharply to only 0.1%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chart fluctuate throughout the week with most viewers on Friday at 16.7%.</a:t>
            </a:r>
            <a:endParaRPr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3" name="Google Shape;643;p41">
            <a:extLst>
              <a:ext uri="{FF2B5EF4-FFF2-40B4-BE49-F238E27FC236}">
                <a16:creationId xmlns:a16="http://schemas.microsoft.com/office/drawing/2014/main" id="{C3FD54E3-63AB-5A74-9763-79A0B1734B56}"/>
              </a:ext>
            </a:extLst>
          </p:cNvPr>
          <p:cNvSpPr/>
          <p:nvPr/>
        </p:nvSpPr>
        <p:spPr>
          <a:xfrm>
            <a:off x="245607" y="3933654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709A575-E414-2FD1-273F-B03F4AE75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886222"/>
              </p:ext>
            </p:extLst>
          </p:nvPr>
        </p:nvGraphicFramePr>
        <p:xfrm>
          <a:off x="328837" y="1106524"/>
          <a:ext cx="4107760" cy="2684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FA47B10-E369-50B0-2F05-77C20F3E14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8912541"/>
              </p:ext>
            </p:extLst>
          </p:nvPr>
        </p:nvGraphicFramePr>
        <p:xfrm>
          <a:off x="4709852" y="1118461"/>
          <a:ext cx="4105311" cy="2672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D7B6F193-535D-193C-0EF5-1F7F9FD91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01797" y="4903748"/>
            <a:ext cx="2057400" cy="239752"/>
          </a:xfrm>
        </p:spPr>
        <p:txBody>
          <a:bodyPr/>
          <a:lstStyle/>
          <a:p>
            <a:r>
              <a:rPr lang="en-Z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9955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590FC7FD-AAA9-3175-D382-BB55CFDF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>
            <a:extLst>
              <a:ext uri="{FF2B5EF4-FFF2-40B4-BE49-F238E27FC236}">
                <a16:creationId xmlns:a16="http://schemas.microsoft.com/office/drawing/2014/main" id="{173B11BE-DBDB-21FE-5603-7758666FA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985" y="293182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</a:t>
            </a:r>
            <a:r>
              <a:rPr lang="en" dirty="0">
                <a:solidFill>
                  <a:schemeClr val="accent2"/>
                </a:solidFill>
              </a:rPr>
              <a:t>hannels Preferred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43" name="Google Shape;643;p41">
            <a:extLst>
              <a:ext uri="{FF2B5EF4-FFF2-40B4-BE49-F238E27FC236}">
                <a16:creationId xmlns:a16="http://schemas.microsoft.com/office/drawing/2014/main" id="{2983CDA0-52C3-F0DB-A78D-B2B136157F3F}"/>
              </a:ext>
            </a:extLst>
          </p:cNvPr>
          <p:cNvSpPr/>
          <p:nvPr/>
        </p:nvSpPr>
        <p:spPr>
          <a:xfrm>
            <a:off x="368985" y="4059793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E56390-E034-4EB6-EE08-F1AC40A06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96747"/>
              </p:ext>
            </p:extLst>
          </p:nvPr>
        </p:nvGraphicFramePr>
        <p:xfrm>
          <a:off x="452215" y="1191173"/>
          <a:ext cx="8229077" cy="2617219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{284E427A-3D55-4303-BF80-6455036E1DE7}</a:tableStyleId>
              </a:tblPr>
              <a:tblGrid>
                <a:gridCol w="3890108">
                  <a:extLst>
                    <a:ext uri="{9D8B030D-6E8A-4147-A177-3AD203B41FA5}">
                      <a16:colId xmlns:a16="http://schemas.microsoft.com/office/drawing/2014/main" val="750753374"/>
                    </a:ext>
                  </a:extLst>
                </a:gridCol>
                <a:gridCol w="2004902">
                  <a:extLst>
                    <a:ext uri="{9D8B030D-6E8A-4147-A177-3AD203B41FA5}">
                      <a16:colId xmlns:a16="http://schemas.microsoft.com/office/drawing/2014/main" val="2106815628"/>
                    </a:ext>
                  </a:extLst>
                </a:gridCol>
                <a:gridCol w="2334067">
                  <a:extLst>
                    <a:ext uri="{9D8B030D-6E8A-4147-A177-3AD203B41FA5}">
                      <a16:colId xmlns:a16="http://schemas.microsoft.com/office/drawing/2014/main" val="4231195009"/>
                    </a:ext>
                  </a:extLst>
                </a:gridCol>
              </a:tblGrid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Channels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Total Viewers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% Total Viewers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897693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SuperSport Live Events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1661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16,6%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060387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ICC Cricket World Cup 2011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1465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14,7%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388970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Channel O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>
                          <a:effectLst/>
                        </a:rPr>
                        <a:t>1048</a:t>
                      </a:r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>
                          <a:effectLst/>
                        </a:rPr>
                        <a:t>10,5%</a:t>
                      </a:r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1470208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Trace TV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952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9,5%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3055811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SuperSport Blitz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896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9,0%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9392138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Africa Magic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857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8,6%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3538384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Cartoon Network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793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>
                          <a:effectLst/>
                        </a:rPr>
                        <a:t>7,9%</a:t>
                      </a:r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3382587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Boomerang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>
                          <a:effectLst/>
                        </a:rPr>
                        <a:t>714</a:t>
                      </a:r>
                      <a:endParaRPr lang="en-ZA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7,1%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997356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CNN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505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5,1%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2488527"/>
                  </a:ext>
                </a:extLst>
              </a:tr>
              <a:tr h="23792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b="1" u="none" strike="noStrike" dirty="0">
                          <a:effectLst/>
                        </a:rPr>
                        <a:t>E! Entertainment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367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ZA" sz="1100" u="none" strike="noStrike" dirty="0">
                          <a:effectLst/>
                        </a:rPr>
                        <a:t>3,7%</a:t>
                      </a:r>
                      <a:endParaRPr lang="en-Z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3227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7DE849-E23F-EB74-EE3D-69E56202A866}"/>
              </a:ext>
            </a:extLst>
          </p:cNvPr>
          <p:cNvSpPr txBox="1"/>
          <p:nvPr/>
        </p:nvSpPr>
        <p:spPr>
          <a:xfrm>
            <a:off x="452214" y="865882"/>
            <a:ext cx="8229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ln>
                  <a:solidFill>
                    <a:srgbClr val="0A1815"/>
                  </a:solidFill>
                </a:ln>
                <a:solidFill>
                  <a:srgbClr val="0A1815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Viewership By Channels Preferred</a:t>
            </a:r>
          </a:p>
        </p:txBody>
      </p:sp>
      <p:sp>
        <p:nvSpPr>
          <p:cNvPr id="9" name="Google Shape;623;p39">
            <a:extLst>
              <a:ext uri="{FF2B5EF4-FFF2-40B4-BE49-F238E27FC236}">
                <a16:creationId xmlns:a16="http://schemas.microsoft.com/office/drawing/2014/main" id="{6713CE3F-4E39-831F-8D87-88A55621EAC1}"/>
              </a:ext>
            </a:extLst>
          </p:cNvPr>
          <p:cNvSpPr txBox="1">
            <a:spLocks/>
          </p:cNvSpPr>
          <p:nvPr/>
        </p:nvSpPr>
        <p:spPr>
          <a:xfrm>
            <a:off x="452215" y="4059793"/>
            <a:ext cx="8229078" cy="6836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ZA" sz="1200" b="1" dirty="0"/>
              <a:t>Key Insight: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The Top 5 Channels make up to 60.3% towards the viewership made by SuperSport Live Events, ICC Cricket World Cup, Channels O, Trace TV &amp; SuperSport Blitz.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0DBE2-C91D-3FCB-8171-3CB07D1E4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1290" y="4850318"/>
            <a:ext cx="338029" cy="293182"/>
          </a:xfrm>
        </p:spPr>
        <p:txBody>
          <a:bodyPr/>
          <a:lstStyle/>
          <a:p>
            <a:r>
              <a:rPr lang="en-ZA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560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>
          <a:extLst>
            <a:ext uri="{FF2B5EF4-FFF2-40B4-BE49-F238E27FC236}">
              <a16:creationId xmlns:a16="http://schemas.microsoft.com/office/drawing/2014/main" id="{A2E5FBAC-FF3A-F8ED-40CC-410E74AAC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>
            <a:extLst>
              <a:ext uri="{FF2B5EF4-FFF2-40B4-BE49-F238E27FC236}">
                <a16:creationId xmlns:a16="http://schemas.microsoft.com/office/drawing/2014/main" id="{6EE0BEFF-BC0A-2737-BC5B-CDCA8C884E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999" y="30315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</a:t>
            </a:r>
            <a:r>
              <a:rPr lang="en" dirty="0">
                <a:solidFill>
                  <a:schemeClr val="accent2"/>
                </a:solidFill>
              </a:rPr>
              <a:t>uration Spent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40" name="Google Shape;640;p41">
            <a:extLst>
              <a:ext uri="{FF2B5EF4-FFF2-40B4-BE49-F238E27FC236}">
                <a16:creationId xmlns:a16="http://schemas.microsoft.com/office/drawing/2014/main" id="{DDB27CAA-9A5E-A6CB-2DF5-B55714F3CE59}"/>
              </a:ext>
            </a:extLst>
          </p:cNvPr>
          <p:cNvSpPr txBox="1"/>
          <p:nvPr/>
        </p:nvSpPr>
        <p:spPr>
          <a:xfrm>
            <a:off x="1159400" y="2161875"/>
            <a:ext cx="2379600" cy="127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Insight: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vast majority viewers watched for 5 minutes or lee with 69.32%.</a:t>
            </a:r>
            <a:endParaRPr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3" name="Google Shape;643;p41">
            <a:extLst>
              <a:ext uri="{FF2B5EF4-FFF2-40B4-BE49-F238E27FC236}">
                <a16:creationId xmlns:a16="http://schemas.microsoft.com/office/drawing/2014/main" id="{25472FC2-450E-0100-1B81-C8A83B990FDC}"/>
              </a:ext>
            </a:extLst>
          </p:cNvPr>
          <p:cNvSpPr/>
          <p:nvPr/>
        </p:nvSpPr>
        <p:spPr>
          <a:xfrm>
            <a:off x="1076170" y="2161875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9ED0CB-B3E1-E149-04F3-2E1D73DCB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233798"/>
              </p:ext>
            </p:extLst>
          </p:nvPr>
        </p:nvGraphicFramePr>
        <p:xfrm>
          <a:off x="4062094" y="1125966"/>
          <a:ext cx="4572000" cy="3349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EB815FA-7744-DD1C-D449-B608D15BB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01191" y="4868863"/>
            <a:ext cx="318801" cy="274637"/>
          </a:xfrm>
        </p:spPr>
        <p:txBody>
          <a:bodyPr/>
          <a:lstStyle/>
          <a:p>
            <a:r>
              <a:rPr lang="en-ZA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9541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21A98E2D-7DD6-EDF6-EAD9-2BA10DD9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5;p49">
            <a:extLst>
              <a:ext uri="{FF2B5EF4-FFF2-40B4-BE49-F238E27FC236}">
                <a16:creationId xmlns:a16="http://schemas.microsoft.com/office/drawing/2014/main" id="{6CBB5896-032E-E9EC-31EA-8B3DB9D6F65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98311" y="354196"/>
            <a:ext cx="6862466" cy="3704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>
            <a:extLst>
              <a:ext uri="{FF2B5EF4-FFF2-40B4-BE49-F238E27FC236}">
                <a16:creationId xmlns:a16="http://schemas.microsoft.com/office/drawing/2014/main" id="{88AA2593-F0DA-0A12-4EE2-8BB13ADBA27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12681" y="1905168"/>
            <a:ext cx="4112910" cy="1149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chemeClr val="tx1"/>
                </a:solidFill>
              </a:rPr>
              <a:t>Factors affecting consumptions</a:t>
            </a:r>
            <a:endParaRPr sz="3000" dirty="0">
              <a:solidFill>
                <a:schemeClr val="tx1"/>
              </a:solidFill>
            </a:endParaRPr>
          </a:p>
        </p:txBody>
      </p:sp>
      <p:cxnSp>
        <p:nvCxnSpPr>
          <p:cNvPr id="457" name="Google Shape;457;p32">
            <a:extLst>
              <a:ext uri="{FF2B5EF4-FFF2-40B4-BE49-F238E27FC236}">
                <a16:creationId xmlns:a16="http://schemas.microsoft.com/office/drawing/2014/main" id="{4F0364F6-B140-4D3F-8DEE-60E2DB20E831}"/>
              </a:ext>
            </a:extLst>
          </p:cNvPr>
          <p:cNvCxnSpPr/>
          <p:nvPr/>
        </p:nvCxnSpPr>
        <p:spPr>
          <a:xfrm>
            <a:off x="3212680" y="1747458"/>
            <a:ext cx="0" cy="8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3E6680A-E6AB-7264-3503-6B3DD51D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158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15;p46">
            <a:extLst>
              <a:ext uri="{FF2B5EF4-FFF2-40B4-BE49-F238E27FC236}">
                <a16:creationId xmlns:a16="http://schemas.microsoft.com/office/drawing/2014/main" id="{C1FBD050-319D-C2DD-37F2-B5390447B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627" y="25444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" dirty="0">
                <a:solidFill>
                  <a:schemeClr val="accent2"/>
                </a:solidFill>
              </a:rPr>
              <a:t>actors affecting consumption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76658FD-5331-B9ED-8826-CEBFDEF5D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37" y="1937276"/>
            <a:ext cx="78571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B4E1D-0A19-3EBF-FEF3-DE189116DC85}"/>
              </a:ext>
            </a:extLst>
          </p:cNvPr>
          <p:cNvSpPr txBox="1"/>
          <p:nvPr/>
        </p:nvSpPr>
        <p:spPr>
          <a:xfrm>
            <a:off x="374073" y="1125200"/>
            <a:ext cx="790945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Race &amp; Region</a:t>
            </a:r>
            <a:r>
              <a:rPr lang="en-ZA" dirty="0"/>
              <a:t>: Cultural preferences and provincial trends (e.g. Gauteng vs. Limpopo) shape channel choices.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Income Level</a:t>
            </a:r>
            <a:r>
              <a:rPr lang="en-ZA" dirty="0"/>
              <a:t>: Affects access to premium content and data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Routine</a:t>
            </a:r>
            <a:r>
              <a:rPr lang="en-ZA" dirty="0"/>
              <a:t>: People have different peak hours and content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Group vs. Solo Viewing</a:t>
            </a:r>
            <a:r>
              <a:rPr lang="en-ZA" dirty="0"/>
              <a:t>: Family-friendly vs. individual content influences channel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Internet Access</a:t>
            </a:r>
            <a:r>
              <a:rPr lang="en-ZA" dirty="0"/>
              <a:t>: Data costs and connectivity shape mobile vs. desktop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Peer Influence</a:t>
            </a:r>
            <a:r>
              <a:rPr lang="en-ZA" dirty="0"/>
              <a:t>: Word of mouth and social media buzz affect what gets watched.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Format</a:t>
            </a:r>
            <a:r>
              <a:rPr lang="en-ZA" dirty="0"/>
              <a:t>: Short clips vs. long-form content influence session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Age: Older viewers </a:t>
            </a:r>
            <a:r>
              <a:rPr lang="en-ZA" dirty="0"/>
              <a:t>tend to prefer classic or traditional content, such as legacy music, cultural programs, or long-form storytelling &amp; younger viewers gravitate toward modern, fast-paced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1" dirty="0"/>
              <a:t>Gender imbalance</a:t>
            </a:r>
            <a:r>
              <a:rPr lang="en-ZA" dirty="0"/>
              <a:t>: 87% of viewers are male, showing a strong bias toward sports; female-focused content like series and lifestyle shows could help balance engagement.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011B325-EADA-D79A-9886-1F9DA8B04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235" y="5741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54FD103-C7F9-B3B2-D5D1-D9BDB1177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858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18A075F-65F8-0B3E-66E7-CDD1BCA6C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ZA" dirty="0"/>
              <a:t>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5B876136-873C-309B-7483-DCCCE083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5;p49">
            <a:extLst>
              <a:ext uri="{FF2B5EF4-FFF2-40B4-BE49-F238E27FC236}">
                <a16:creationId xmlns:a16="http://schemas.microsoft.com/office/drawing/2014/main" id="{10CFC6C1-A4C3-DA1A-A50D-8D46204B7E8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98311" y="354196"/>
            <a:ext cx="6862466" cy="3704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>
            <a:extLst>
              <a:ext uri="{FF2B5EF4-FFF2-40B4-BE49-F238E27FC236}">
                <a16:creationId xmlns:a16="http://schemas.microsoft.com/office/drawing/2014/main" id="{76F09BB5-3B4D-FA77-3BCC-62730686548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12680" y="2100985"/>
            <a:ext cx="4333009" cy="6983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chemeClr val="tx1"/>
                </a:solidFill>
              </a:rPr>
              <a:t>Recommendations</a:t>
            </a:r>
            <a:endParaRPr sz="3000" dirty="0">
              <a:solidFill>
                <a:schemeClr val="tx1"/>
              </a:solidFill>
            </a:endParaRPr>
          </a:p>
        </p:txBody>
      </p:sp>
      <p:cxnSp>
        <p:nvCxnSpPr>
          <p:cNvPr id="457" name="Google Shape;457;p32">
            <a:extLst>
              <a:ext uri="{FF2B5EF4-FFF2-40B4-BE49-F238E27FC236}">
                <a16:creationId xmlns:a16="http://schemas.microsoft.com/office/drawing/2014/main" id="{7E864323-C829-A99E-ACFD-AC811516CF18}"/>
              </a:ext>
            </a:extLst>
          </p:cNvPr>
          <p:cNvCxnSpPr/>
          <p:nvPr/>
        </p:nvCxnSpPr>
        <p:spPr>
          <a:xfrm>
            <a:off x="3212680" y="1900801"/>
            <a:ext cx="0" cy="8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533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6"/>
          <p:cNvSpPr txBox="1">
            <a:spLocks noGrp="1"/>
          </p:cNvSpPr>
          <p:nvPr>
            <p:ph type="title"/>
          </p:nvPr>
        </p:nvSpPr>
        <p:spPr>
          <a:xfrm>
            <a:off x="715050" y="316006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  <a:r>
              <a:rPr lang="en" dirty="0">
                <a:solidFill>
                  <a:schemeClr val="accent2"/>
                </a:solidFill>
              </a:rPr>
              <a:t>ecommendations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17" name="Google Shape;717;p46"/>
          <p:cNvSpPr/>
          <p:nvPr/>
        </p:nvSpPr>
        <p:spPr>
          <a:xfrm>
            <a:off x="4259733" y="1071487"/>
            <a:ext cx="2515140" cy="3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Low consumption days </a:t>
            </a:r>
            <a:endParaRPr sz="15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8" name="Google Shape;718;p46"/>
          <p:cNvSpPr/>
          <p:nvPr/>
        </p:nvSpPr>
        <p:spPr>
          <a:xfrm>
            <a:off x="4043189" y="1429007"/>
            <a:ext cx="4039671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Highlight Monday Night content on SuperSport.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Offer special deals for Monday subscriptions.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Run a social media poll to interact with viewers.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Promote Monday content throughout the weekend.</a:t>
            </a:r>
            <a:endParaRPr sz="1200" dirty="0">
              <a:solidFill>
                <a:schemeClr val="dk1"/>
              </a:solidFill>
              <a:latin typeface="Instrument Sans" panose="020B0604020202020204" charset="0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19" name="Google Shape;719;p46"/>
          <p:cNvSpPr/>
          <p:nvPr/>
        </p:nvSpPr>
        <p:spPr>
          <a:xfrm>
            <a:off x="4043189" y="2828208"/>
            <a:ext cx="3338895" cy="2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Initiative to grow user base</a:t>
            </a:r>
            <a:r>
              <a:rPr lang="en" sz="1900" b="1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19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718;p46">
            <a:extLst>
              <a:ext uri="{FF2B5EF4-FFF2-40B4-BE49-F238E27FC236}">
                <a16:creationId xmlns:a16="http://schemas.microsoft.com/office/drawing/2014/main" id="{8D2EDD36-7766-C150-64E5-F7E6A66377C3}"/>
              </a:ext>
            </a:extLst>
          </p:cNvPr>
          <p:cNvSpPr/>
          <p:nvPr/>
        </p:nvSpPr>
        <p:spPr>
          <a:xfrm>
            <a:off x="4043189" y="3510012"/>
            <a:ext cx="4757911" cy="131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Offer trial periods during low-consumption times.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Create a referral program and advertise daily on social media.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Target promotions towards female viewers to address the gender imbalance.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Develop more short-form content.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solidFill>
                  <a:schemeClr val="dk1"/>
                </a:solidFill>
                <a:latin typeface="Instrument Sans" panose="020B0604020202020204" charset="0"/>
                <a:ea typeface="Instrument Sans"/>
                <a:cs typeface="Instrument Sans"/>
                <a:sym typeface="Instrument Sans"/>
              </a:rPr>
              <a:t>Adress the gender imbalance</a:t>
            </a:r>
          </a:p>
          <a:p>
            <a:pPr marL="256032" lvl="0" indent="-204216">
              <a:buClr>
                <a:schemeClr val="accent2"/>
              </a:buClr>
              <a:buSzPts val="1200"/>
              <a:buFont typeface="Instrument Sans"/>
              <a:buChar char="○"/>
            </a:pPr>
            <a:r>
              <a:rPr lang="en-ZA" sz="1200" dirty="0">
                <a:latin typeface="Instrument Sans" panose="020B0604020202020204" charset="0"/>
              </a:rPr>
              <a:t>Increase viewership in underrepresented age groups (under 17 and 57–69) by creating targeted content, e.g., educational and classic stories.</a:t>
            </a:r>
          </a:p>
          <a:p>
            <a:pPr marL="256032" lvl="0" indent="-20421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strument Sans"/>
              <a:buChar char="○"/>
            </a:pPr>
            <a:endParaRPr lang="en-ZA"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marL="256032" lvl="0" indent="-20421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Instrument Sans"/>
              <a:buChar char="○"/>
            </a:pPr>
            <a:endParaRPr lang="en-ZA"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34" name="Picture 33" descr="A calendar with blue text&#10;&#10;AI-generated content may be incorrect.">
            <a:extLst>
              <a:ext uri="{FF2B5EF4-FFF2-40B4-BE49-F238E27FC236}">
                <a16:creationId xmlns:a16="http://schemas.microsoft.com/office/drawing/2014/main" id="{31430727-5CBF-172D-682C-E2D5CFA102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9028" y="1268354"/>
            <a:ext cx="2929356" cy="1211855"/>
          </a:xfrm>
          <a:prstGeom prst="rect">
            <a:avLst/>
          </a:prstGeom>
        </p:spPr>
      </p:pic>
      <p:pic>
        <p:nvPicPr>
          <p:cNvPr id="36" name="Picture 35" descr="A red arrow pointing upwards&#10;&#10;AI-generated content may be incorrect.">
            <a:extLst>
              <a:ext uri="{FF2B5EF4-FFF2-40B4-BE49-F238E27FC236}">
                <a16:creationId xmlns:a16="http://schemas.microsoft.com/office/drawing/2014/main" id="{7483BBA0-DAF8-9939-9F36-AEF089A881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85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3853" y="3000040"/>
            <a:ext cx="2929356" cy="147402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0" name="Graphic 39" descr="Checkmark outline">
            <a:extLst>
              <a:ext uri="{FF2B5EF4-FFF2-40B4-BE49-F238E27FC236}">
                <a16:creationId xmlns:a16="http://schemas.microsoft.com/office/drawing/2014/main" id="{B769582B-CCD6-1864-FA20-28BBBA5DC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1341" y="1671627"/>
            <a:ext cx="378822" cy="410560"/>
          </a:xfrm>
          <a:prstGeom prst="rect">
            <a:avLst/>
          </a:prstGeom>
        </p:spPr>
      </p:pic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5A436E4-B23D-066E-CA55-377F62A09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84855" y="4868863"/>
            <a:ext cx="432490" cy="274637"/>
          </a:xfrm>
        </p:spPr>
        <p:txBody>
          <a:bodyPr/>
          <a:lstStyle/>
          <a:p>
            <a:r>
              <a:rPr lang="en-ZA" dirty="0"/>
              <a:t>10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5;p49">
            <a:extLst>
              <a:ext uri="{FF2B5EF4-FFF2-40B4-BE49-F238E27FC236}">
                <a16:creationId xmlns:a16="http://schemas.microsoft.com/office/drawing/2014/main" id="{0BC366C5-ED24-513D-83D2-56F954AC13D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51474" y="367850"/>
            <a:ext cx="6862466" cy="3704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>
            <a:spLocks noGrp="1"/>
          </p:cNvSpPr>
          <p:nvPr>
            <p:ph type="title"/>
          </p:nvPr>
        </p:nvSpPr>
        <p:spPr>
          <a:xfrm>
            <a:off x="4682707" y="4281999"/>
            <a:ext cx="3943500" cy="521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By Keneilwe Molebatsi</a:t>
            </a:r>
            <a:endParaRPr sz="2400" i="1" dirty="0"/>
          </a:p>
        </p:txBody>
      </p:sp>
      <p:sp>
        <p:nvSpPr>
          <p:cNvPr id="455" name="Google Shape;455;p32"/>
          <p:cNvSpPr txBox="1">
            <a:spLocks noGrp="1"/>
          </p:cNvSpPr>
          <p:nvPr>
            <p:ph type="title" idx="2"/>
          </p:nvPr>
        </p:nvSpPr>
        <p:spPr>
          <a:xfrm>
            <a:off x="2859044" y="2010206"/>
            <a:ext cx="4235817" cy="841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tx1"/>
                </a:solidFill>
              </a:rPr>
              <a:t>Thank You!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57" name="Google Shape;457;p32"/>
          <p:cNvCxnSpPr/>
          <p:nvPr/>
        </p:nvCxnSpPr>
        <p:spPr>
          <a:xfrm>
            <a:off x="2859044" y="1798818"/>
            <a:ext cx="0" cy="8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748;p48">
            <a:extLst>
              <a:ext uri="{FF2B5EF4-FFF2-40B4-BE49-F238E27FC236}">
                <a16:creationId xmlns:a16="http://schemas.microsoft.com/office/drawing/2014/main" id="{CCC770C4-5CB5-EA5E-F6A6-3CDA1121A0AF}"/>
              </a:ext>
            </a:extLst>
          </p:cNvPr>
          <p:cNvSpPr/>
          <p:nvPr/>
        </p:nvSpPr>
        <p:spPr>
          <a:xfrm>
            <a:off x="7375786" y="3828406"/>
            <a:ext cx="457206" cy="45719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754;p48">
            <a:extLst>
              <a:ext uri="{FF2B5EF4-FFF2-40B4-BE49-F238E27FC236}">
                <a16:creationId xmlns:a16="http://schemas.microsoft.com/office/drawing/2014/main" id="{6D477493-9D5D-D5E9-FBA4-9FD40F306033}"/>
              </a:ext>
            </a:extLst>
          </p:cNvPr>
          <p:cNvGrpSpPr/>
          <p:nvPr/>
        </p:nvGrpSpPr>
        <p:grpSpPr>
          <a:xfrm>
            <a:off x="7945641" y="3828374"/>
            <a:ext cx="457209" cy="457188"/>
            <a:chOff x="3752358" y="3817349"/>
            <a:chExt cx="346056" cy="345674"/>
          </a:xfrm>
        </p:grpSpPr>
        <p:sp>
          <p:nvSpPr>
            <p:cNvPr id="8" name="Google Shape;755;p48">
              <a:extLst>
                <a:ext uri="{FF2B5EF4-FFF2-40B4-BE49-F238E27FC236}">
                  <a16:creationId xmlns:a16="http://schemas.microsoft.com/office/drawing/2014/main" id="{17CA2EE2-4BE0-1427-3E01-19EA746B9813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6;p48">
              <a:extLst>
                <a:ext uri="{FF2B5EF4-FFF2-40B4-BE49-F238E27FC236}">
                  <a16:creationId xmlns:a16="http://schemas.microsoft.com/office/drawing/2014/main" id="{7A222724-A0A9-F728-0DAC-BB16A1DA7E5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7;p48">
              <a:extLst>
                <a:ext uri="{FF2B5EF4-FFF2-40B4-BE49-F238E27FC236}">
                  <a16:creationId xmlns:a16="http://schemas.microsoft.com/office/drawing/2014/main" id="{FAFA067A-061A-CA7E-854B-272BD0A8D11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8;p48">
              <a:extLst>
                <a:ext uri="{FF2B5EF4-FFF2-40B4-BE49-F238E27FC236}">
                  <a16:creationId xmlns:a16="http://schemas.microsoft.com/office/drawing/2014/main" id="{7D4E46B8-5FCC-B722-3E5F-B587795B9692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59;p48">
            <a:extLst>
              <a:ext uri="{FF2B5EF4-FFF2-40B4-BE49-F238E27FC236}">
                <a16:creationId xmlns:a16="http://schemas.microsoft.com/office/drawing/2014/main" id="{F27EEED1-C758-E4FE-8280-5351E5897B94}"/>
              </a:ext>
            </a:extLst>
          </p:cNvPr>
          <p:cNvGrpSpPr/>
          <p:nvPr/>
        </p:nvGrpSpPr>
        <p:grpSpPr>
          <a:xfrm>
            <a:off x="6805927" y="3824811"/>
            <a:ext cx="457209" cy="457188"/>
            <a:chOff x="2238181" y="4120624"/>
            <a:chExt cx="346056" cy="345674"/>
          </a:xfrm>
        </p:grpSpPr>
        <p:grpSp>
          <p:nvGrpSpPr>
            <p:cNvPr id="14" name="Google Shape;760;p48">
              <a:extLst>
                <a:ext uri="{FF2B5EF4-FFF2-40B4-BE49-F238E27FC236}">
                  <a16:creationId xmlns:a16="http://schemas.microsoft.com/office/drawing/2014/main" id="{F3121AC8-1CFC-027A-1A9E-AB4AFCFA01DF}"/>
                </a:ext>
              </a:extLst>
            </p:cNvPr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6" name="Google Shape;761;p48">
                <a:extLst>
                  <a:ext uri="{FF2B5EF4-FFF2-40B4-BE49-F238E27FC236}">
                    <a16:creationId xmlns:a16="http://schemas.microsoft.com/office/drawing/2014/main" id="{0A58464B-9BC7-C048-C0A6-4AA6DB624221}"/>
                  </a:ext>
                </a:extLst>
              </p:cNvPr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2;p48">
                <a:extLst>
                  <a:ext uri="{FF2B5EF4-FFF2-40B4-BE49-F238E27FC236}">
                    <a16:creationId xmlns:a16="http://schemas.microsoft.com/office/drawing/2014/main" id="{65B66013-E7D9-3896-9D5C-AA6EF6B3DAB1}"/>
                  </a:ext>
                </a:extLst>
              </p:cNvPr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763;p48">
              <a:extLst>
                <a:ext uri="{FF2B5EF4-FFF2-40B4-BE49-F238E27FC236}">
                  <a16:creationId xmlns:a16="http://schemas.microsoft.com/office/drawing/2014/main" id="{879822D0-B25E-7D7D-9E0A-36158DE7F22C}"/>
                </a:ext>
              </a:extLst>
            </p:cNvPr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</a:t>
            </a:r>
            <a:r>
              <a:rPr lang="en" dirty="0"/>
              <a:t>genda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title" idx="2"/>
          </p:nvPr>
        </p:nvSpPr>
        <p:spPr>
          <a:xfrm>
            <a:off x="776350" y="1652600"/>
            <a:ext cx="8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4944575" y="1652600"/>
            <a:ext cx="8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38" name="Google Shape;438;p31"/>
          <p:cNvSpPr txBox="1">
            <a:spLocks noGrp="1"/>
          </p:cNvSpPr>
          <p:nvPr>
            <p:ph type="title" idx="4"/>
          </p:nvPr>
        </p:nvSpPr>
        <p:spPr>
          <a:xfrm>
            <a:off x="776350" y="2690075"/>
            <a:ext cx="8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39" name="Google Shape;439;p31"/>
          <p:cNvSpPr txBox="1">
            <a:spLocks noGrp="1"/>
          </p:cNvSpPr>
          <p:nvPr>
            <p:ph type="title" idx="5"/>
          </p:nvPr>
        </p:nvSpPr>
        <p:spPr>
          <a:xfrm>
            <a:off x="4944575" y="2690075"/>
            <a:ext cx="872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42" name="Google Shape;442;p31"/>
          <p:cNvSpPr txBox="1">
            <a:spLocks noGrp="1"/>
          </p:cNvSpPr>
          <p:nvPr>
            <p:ph type="subTitle" idx="1"/>
          </p:nvPr>
        </p:nvSpPr>
        <p:spPr>
          <a:xfrm>
            <a:off x="1671224" y="1652600"/>
            <a:ext cx="2734517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Executive Summary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subTitle" idx="8"/>
          </p:nvPr>
        </p:nvSpPr>
        <p:spPr>
          <a:xfrm>
            <a:off x="1671223" y="2690075"/>
            <a:ext cx="325102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ZA" dirty="0"/>
              <a:t>Analysis</a:t>
            </a:r>
          </a:p>
        </p:txBody>
      </p:sp>
      <p:sp>
        <p:nvSpPr>
          <p:cNvPr id="444" name="Google Shape;444;p31"/>
          <p:cNvSpPr txBox="1">
            <a:spLocks noGrp="1"/>
          </p:cNvSpPr>
          <p:nvPr>
            <p:ph type="subTitle" idx="9"/>
          </p:nvPr>
        </p:nvSpPr>
        <p:spPr>
          <a:xfrm>
            <a:off x="1648450" y="3396846"/>
            <a:ext cx="3363483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lang="en-Z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800" dirty="0"/>
              <a:t>Demographics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800" dirty="0"/>
              <a:t>Time Based Analysis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800" dirty="0"/>
              <a:t>Channel Preferences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ZA" sz="1800" dirty="0"/>
              <a:t>Duration Spent</a:t>
            </a:r>
          </a:p>
          <a:p>
            <a:pPr marL="0" lvl="0" indent="0"/>
            <a:endParaRPr lang="en-ZA" dirty="0"/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13"/>
          </p:nvPr>
        </p:nvSpPr>
        <p:spPr>
          <a:xfrm>
            <a:off x="5839000" y="1848703"/>
            <a:ext cx="3073646" cy="34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ZA" dirty="0"/>
              <a:t>Consumption Factors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31"/>
          <p:cNvSpPr txBox="1">
            <a:spLocks noGrp="1"/>
          </p:cNvSpPr>
          <p:nvPr>
            <p:ph type="subTitle" idx="14"/>
          </p:nvPr>
        </p:nvSpPr>
        <p:spPr>
          <a:xfrm>
            <a:off x="5839000" y="2878108"/>
            <a:ext cx="2941318" cy="34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ZA" dirty="0"/>
              <a:t>Recommendations</a:t>
            </a:r>
          </a:p>
          <a:p>
            <a:pPr marL="0" indent="0"/>
            <a:endParaRPr dirty="0"/>
          </a:p>
        </p:txBody>
      </p:sp>
      <p:cxnSp>
        <p:nvCxnSpPr>
          <p:cNvPr id="448" name="Google Shape;448;p31"/>
          <p:cNvCxnSpPr>
            <a:cxnSpLocks/>
          </p:cNvCxnSpPr>
          <p:nvPr/>
        </p:nvCxnSpPr>
        <p:spPr>
          <a:xfrm flipH="1">
            <a:off x="1659389" y="1652600"/>
            <a:ext cx="11386" cy="2451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1"/>
          <p:cNvCxnSpPr>
            <a:cxnSpLocks/>
          </p:cNvCxnSpPr>
          <p:nvPr/>
        </p:nvCxnSpPr>
        <p:spPr>
          <a:xfrm flipH="1">
            <a:off x="5816675" y="1652600"/>
            <a:ext cx="22325" cy="2451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AF51615B-CD86-B591-B3AC-BBEA3998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5;p49">
            <a:extLst>
              <a:ext uri="{FF2B5EF4-FFF2-40B4-BE49-F238E27FC236}">
                <a16:creationId xmlns:a16="http://schemas.microsoft.com/office/drawing/2014/main" id="{04A9BCA4-83FB-E9AE-4159-79B407A0B9C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98311" y="354196"/>
            <a:ext cx="6862466" cy="3704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>
            <a:extLst>
              <a:ext uri="{FF2B5EF4-FFF2-40B4-BE49-F238E27FC236}">
                <a16:creationId xmlns:a16="http://schemas.microsoft.com/office/drawing/2014/main" id="{0D1C2C29-6211-5939-328D-32421BC786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12681" y="2112110"/>
            <a:ext cx="4060956" cy="7162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chemeClr val="tx1"/>
                </a:solidFill>
              </a:rPr>
              <a:t>Executive Summary</a:t>
            </a:r>
            <a:endParaRPr sz="3000" dirty="0">
              <a:solidFill>
                <a:schemeClr val="tx1"/>
              </a:solidFill>
            </a:endParaRPr>
          </a:p>
        </p:txBody>
      </p:sp>
      <p:cxnSp>
        <p:nvCxnSpPr>
          <p:cNvPr id="457" name="Google Shape;457;p32">
            <a:extLst>
              <a:ext uri="{FF2B5EF4-FFF2-40B4-BE49-F238E27FC236}">
                <a16:creationId xmlns:a16="http://schemas.microsoft.com/office/drawing/2014/main" id="{944C233A-7BCC-3570-9B7E-72FB68B73345}"/>
              </a:ext>
            </a:extLst>
          </p:cNvPr>
          <p:cNvCxnSpPr/>
          <p:nvPr/>
        </p:nvCxnSpPr>
        <p:spPr>
          <a:xfrm>
            <a:off x="3212680" y="1929896"/>
            <a:ext cx="0" cy="8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380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>
          <a:extLst>
            <a:ext uri="{FF2B5EF4-FFF2-40B4-BE49-F238E27FC236}">
              <a16:creationId xmlns:a16="http://schemas.microsoft.com/office/drawing/2014/main" id="{6204873A-D4DC-32D3-CF23-D510A4EA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0">
            <a:extLst>
              <a:ext uri="{FF2B5EF4-FFF2-40B4-BE49-F238E27FC236}">
                <a16:creationId xmlns:a16="http://schemas.microsoft.com/office/drawing/2014/main" id="{47FB3B01-671F-0EA6-D5DA-C28B599EE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2529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ZA" dirty="0"/>
              <a:t>Executive Summary</a:t>
            </a:r>
          </a:p>
        </p:txBody>
      </p:sp>
      <p:sp>
        <p:nvSpPr>
          <p:cNvPr id="782" name="Google Shape;782;p50">
            <a:extLst>
              <a:ext uri="{FF2B5EF4-FFF2-40B4-BE49-F238E27FC236}">
                <a16:creationId xmlns:a16="http://schemas.microsoft.com/office/drawing/2014/main" id="{2446787F-CB85-968A-D6A6-9E822DF227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0000" y="1027949"/>
            <a:ext cx="7704000" cy="3554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ZA" b="1" dirty="0"/>
              <a:t>Objective: </a:t>
            </a:r>
            <a:r>
              <a:rPr lang="en-ZA" dirty="0"/>
              <a:t>Increase subscriptions by understanding user behaviour and viewing trends.</a:t>
            </a:r>
          </a:p>
          <a:p>
            <a:endParaRPr lang="en-ZA" dirty="0"/>
          </a:p>
          <a:p>
            <a:pPr marL="152400" indent="0">
              <a:buNone/>
            </a:pPr>
            <a:r>
              <a:rPr lang="en-ZA" b="1" dirty="0"/>
              <a:t>Data &amp; Approach</a:t>
            </a:r>
            <a:r>
              <a:rPr lang="en-ZA" dirty="0"/>
              <a:t>: Analyzed 9,995 unique rows from user profiles and viewership data for the period 01/01/2016–01/04/2016 using Excel and Snowflake. The dataset was cleaned by removing duplicates and addressing missing values. Focused on patterns by time, demographics, content type, and duration.</a:t>
            </a:r>
          </a:p>
          <a:p>
            <a:pPr marL="152400" indent="0">
              <a:buNone/>
            </a:pPr>
            <a:endParaRPr lang="en-ZA" dirty="0"/>
          </a:p>
          <a:p>
            <a:pPr marL="152400" indent="0">
              <a:buNone/>
            </a:pPr>
            <a:r>
              <a:rPr lang="en-ZA" b="1" dirty="0"/>
              <a:t>Key Findings:</a:t>
            </a:r>
          </a:p>
          <a:p>
            <a:r>
              <a:rPr lang="en-ZA" dirty="0"/>
              <a:t>Peak Viewing: Nighttime; 92.5% of sessions ≤30 min → preference for short-form content.</a:t>
            </a:r>
          </a:p>
          <a:p>
            <a:r>
              <a:rPr lang="en-ZA" dirty="0"/>
              <a:t>Popular Content: Top 5 channels account for 60.3% of total viewership.</a:t>
            </a:r>
          </a:p>
          <a:p>
            <a:r>
              <a:rPr lang="en-ZA" dirty="0"/>
              <a:t>Audience: 87% male, 80% aged 18–43, primarily accessing content on mobile devices.</a:t>
            </a:r>
          </a:p>
          <a:p>
            <a:endParaRPr lang="en-ZA" dirty="0"/>
          </a:p>
          <a:p>
            <a:pPr marL="152400" indent="0">
              <a:buNone/>
            </a:pPr>
            <a:r>
              <a:rPr lang="en-ZA" b="1" dirty="0"/>
              <a:t>Recommendations:</a:t>
            </a:r>
          </a:p>
          <a:p>
            <a:r>
              <a:rPr lang="en-ZA" dirty="0"/>
              <a:t>Enhance time-based engagement, tailor content for audience segments, develop short-form content &amp; improve overall user experience.</a:t>
            </a:r>
          </a:p>
          <a:p>
            <a:endParaRPr lang="en-ZA" dirty="0"/>
          </a:p>
          <a:p>
            <a:pPr marL="152400" indent="0">
              <a:buNone/>
            </a:pPr>
            <a:r>
              <a:rPr lang="en-ZA" b="1" dirty="0"/>
              <a:t>Conclusion:</a:t>
            </a:r>
            <a:r>
              <a:rPr lang="en-ZA" dirty="0"/>
              <a:t> Targeted content and engagement strategies can drive subscription growth this financial year.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EE2B7-8F81-A548-A2CB-302E679C5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00" y="21809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AD9498-5F3E-D7C3-56E5-F2B79CAFBB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4557" y="4890600"/>
            <a:ext cx="2057400" cy="274637"/>
          </a:xfrm>
        </p:spPr>
        <p:txBody>
          <a:bodyPr/>
          <a:lstStyle/>
          <a:p>
            <a:r>
              <a:rPr lang="en-ZA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652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>
          <a:extLst>
            <a:ext uri="{FF2B5EF4-FFF2-40B4-BE49-F238E27FC236}">
              <a16:creationId xmlns:a16="http://schemas.microsoft.com/office/drawing/2014/main" id="{04BC4B2D-8CEE-C0CA-CAAB-2D040271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5;p49">
            <a:extLst>
              <a:ext uri="{FF2B5EF4-FFF2-40B4-BE49-F238E27FC236}">
                <a16:creationId xmlns:a16="http://schemas.microsoft.com/office/drawing/2014/main" id="{53967265-A898-2C9C-BDA1-D82BBBD6FC6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98311" y="354196"/>
            <a:ext cx="6862466" cy="370461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>
            <a:extLst>
              <a:ext uri="{FF2B5EF4-FFF2-40B4-BE49-F238E27FC236}">
                <a16:creationId xmlns:a16="http://schemas.microsoft.com/office/drawing/2014/main" id="{5C57A633-9A37-AC01-4269-7C43374D66D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10058" y="2112110"/>
            <a:ext cx="2438971" cy="7162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000" dirty="0">
                <a:solidFill>
                  <a:schemeClr val="tx1"/>
                </a:solidFill>
              </a:rPr>
              <a:t> Analysis</a:t>
            </a:r>
            <a:endParaRPr sz="3000" dirty="0">
              <a:solidFill>
                <a:schemeClr val="tx1"/>
              </a:solidFill>
            </a:endParaRPr>
          </a:p>
        </p:txBody>
      </p:sp>
      <p:cxnSp>
        <p:nvCxnSpPr>
          <p:cNvPr id="457" name="Google Shape;457;p32">
            <a:extLst>
              <a:ext uri="{FF2B5EF4-FFF2-40B4-BE49-F238E27FC236}">
                <a16:creationId xmlns:a16="http://schemas.microsoft.com/office/drawing/2014/main" id="{A029CC26-EEEF-E660-205D-06D6E60AC505}"/>
              </a:ext>
            </a:extLst>
          </p:cNvPr>
          <p:cNvCxnSpPr/>
          <p:nvPr/>
        </p:nvCxnSpPr>
        <p:spPr>
          <a:xfrm>
            <a:off x="3810058" y="1929896"/>
            <a:ext cx="0" cy="8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626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 txBox="1">
            <a:spLocks noGrp="1"/>
          </p:cNvSpPr>
          <p:nvPr>
            <p:ph type="subTitle" idx="1"/>
          </p:nvPr>
        </p:nvSpPr>
        <p:spPr>
          <a:xfrm>
            <a:off x="286440" y="3976531"/>
            <a:ext cx="8591750" cy="6836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/>
              <a:t>Key Insight: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Blacks viewer make up the largest segment at 43.3% while all other races contribute less than 17% individually.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/>
              <a:t>Viewership is overwhelmingly male with 87.6% compared to just 9.8% female viewers.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/>
          </a:p>
        </p:txBody>
      </p:sp>
      <p:sp>
        <p:nvSpPr>
          <p:cNvPr id="624" name="Google Shape;624;p39"/>
          <p:cNvSpPr txBox="1">
            <a:spLocks noGrp="1"/>
          </p:cNvSpPr>
          <p:nvPr>
            <p:ph type="title"/>
          </p:nvPr>
        </p:nvSpPr>
        <p:spPr>
          <a:xfrm>
            <a:off x="265807" y="368474"/>
            <a:ext cx="5022285" cy="413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</a:t>
            </a:r>
            <a:r>
              <a:rPr lang="en" sz="2500" dirty="0"/>
              <a:t>iewers Demographics (1/3)</a:t>
            </a:r>
            <a:endParaRPr sz="25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02FA321-CF39-216A-8C2C-CD9F16BA9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694585"/>
              </p:ext>
            </p:extLst>
          </p:nvPr>
        </p:nvGraphicFramePr>
        <p:xfrm>
          <a:off x="4749800" y="1013552"/>
          <a:ext cx="4107761" cy="2710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643;p41">
            <a:extLst>
              <a:ext uri="{FF2B5EF4-FFF2-40B4-BE49-F238E27FC236}">
                <a16:creationId xmlns:a16="http://schemas.microsoft.com/office/drawing/2014/main" id="{E0DBEC8D-6DEC-F234-5AE8-7C8CDAF775DC}"/>
              </a:ext>
            </a:extLst>
          </p:cNvPr>
          <p:cNvSpPr/>
          <p:nvPr/>
        </p:nvSpPr>
        <p:spPr>
          <a:xfrm>
            <a:off x="224192" y="3976531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705B848-F233-81F8-E69D-048D6685D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897953"/>
              </p:ext>
            </p:extLst>
          </p:nvPr>
        </p:nvGraphicFramePr>
        <p:xfrm>
          <a:off x="286440" y="1013551"/>
          <a:ext cx="4107762" cy="2710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B986E0F-C509-CBFA-AC3D-E73718E3A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75742" y="4912965"/>
            <a:ext cx="2057400" cy="230536"/>
          </a:xfrm>
        </p:spPr>
        <p:txBody>
          <a:bodyPr/>
          <a:lstStyle/>
          <a:p>
            <a:r>
              <a:rPr lang="en-ZA" dirty="0"/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1C5FC01C-A742-7E34-AA41-CA6E7D11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>
            <a:extLst>
              <a:ext uri="{FF2B5EF4-FFF2-40B4-BE49-F238E27FC236}">
                <a16:creationId xmlns:a16="http://schemas.microsoft.com/office/drawing/2014/main" id="{7AD3604B-8C74-B248-FE9D-E4C1CB9B36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80287" y="1376831"/>
            <a:ext cx="2379645" cy="141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ZA" sz="1200" b="1" dirty="0"/>
              <a:t>Key Insight: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200" dirty="0"/>
              <a:t>We are most popular with the 18-43 age bucket capturing over 80% of viewers,  significantly drops for 44-56 at 12.2% &amp; all other viewers below.</a:t>
            </a:r>
            <a:endParaRPr sz="1200" dirty="0"/>
          </a:p>
        </p:txBody>
      </p:sp>
      <p:sp>
        <p:nvSpPr>
          <p:cNvPr id="624" name="Google Shape;624;p39">
            <a:extLst>
              <a:ext uri="{FF2B5EF4-FFF2-40B4-BE49-F238E27FC236}">
                <a16:creationId xmlns:a16="http://schemas.microsoft.com/office/drawing/2014/main" id="{4DC64704-A76A-77CB-DC00-4BEEF11B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807" y="368474"/>
            <a:ext cx="5022285" cy="413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Viewers Demographics (2/3)</a:t>
            </a:r>
            <a:endParaRPr sz="2500" dirty="0"/>
          </a:p>
        </p:txBody>
      </p:sp>
      <p:sp>
        <p:nvSpPr>
          <p:cNvPr id="9" name="Google Shape;643;p41">
            <a:extLst>
              <a:ext uri="{FF2B5EF4-FFF2-40B4-BE49-F238E27FC236}">
                <a16:creationId xmlns:a16="http://schemas.microsoft.com/office/drawing/2014/main" id="{0AB43C81-A800-D804-ED0E-2E1B7E43DC4A}"/>
              </a:ext>
            </a:extLst>
          </p:cNvPr>
          <p:cNvSpPr/>
          <p:nvPr/>
        </p:nvSpPr>
        <p:spPr>
          <a:xfrm>
            <a:off x="5397057" y="1376831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1636529-152D-7E15-7FDE-00FC62752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408784"/>
              </p:ext>
            </p:extLst>
          </p:nvPr>
        </p:nvGraphicFramePr>
        <p:xfrm>
          <a:off x="369764" y="881351"/>
          <a:ext cx="4616065" cy="3739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FA194-7912-8ABC-A02E-63D004C88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64726" y="4889520"/>
            <a:ext cx="2057400" cy="274637"/>
          </a:xfrm>
        </p:spPr>
        <p:txBody>
          <a:bodyPr/>
          <a:lstStyle/>
          <a:p>
            <a:r>
              <a:rPr lang="en-Z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7365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>
          <a:extLst>
            <a:ext uri="{FF2B5EF4-FFF2-40B4-BE49-F238E27FC236}">
              <a16:creationId xmlns:a16="http://schemas.microsoft.com/office/drawing/2014/main" id="{D32B57DD-1008-3A52-7CE7-A514254D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>
            <a:extLst>
              <a:ext uri="{FF2B5EF4-FFF2-40B4-BE49-F238E27FC236}">
                <a16:creationId xmlns:a16="http://schemas.microsoft.com/office/drawing/2014/main" id="{A9729FE0-7867-9F07-5544-B082EC070D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91305" y="1493652"/>
            <a:ext cx="2379600" cy="127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ZA" sz="1200" b="1" dirty="0"/>
              <a:t>Key Insight: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200" dirty="0"/>
              <a:t>Gauteng has the most viewers at 36.5% while Northern Cape has the fewest viewers at 2,3%</a:t>
            </a:r>
            <a:endParaRPr sz="1200" dirty="0"/>
          </a:p>
        </p:txBody>
      </p:sp>
      <p:sp>
        <p:nvSpPr>
          <p:cNvPr id="624" name="Google Shape;624;p39">
            <a:extLst>
              <a:ext uri="{FF2B5EF4-FFF2-40B4-BE49-F238E27FC236}">
                <a16:creationId xmlns:a16="http://schemas.microsoft.com/office/drawing/2014/main" id="{4FE7243A-3BBB-508F-66F6-5C60634FF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807" y="368474"/>
            <a:ext cx="5022285" cy="413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</a:t>
            </a:r>
            <a:r>
              <a:rPr lang="en" sz="2500" dirty="0"/>
              <a:t>iewers Demographics (3/3)</a:t>
            </a:r>
            <a:endParaRPr sz="2500" dirty="0"/>
          </a:p>
        </p:txBody>
      </p:sp>
      <p:sp>
        <p:nvSpPr>
          <p:cNvPr id="6" name="Google Shape;643;p41">
            <a:extLst>
              <a:ext uri="{FF2B5EF4-FFF2-40B4-BE49-F238E27FC236}">
                <a16:creationId xmlns:a16="http://schemas.microsoft.com/office/drawing/2014/main" id="{A19A7B44-2D0B-1A00-AB37-80192825FF16}"/>
              </a:ext>
            </a:extLst>
          </p:cNvPr>
          <p:cNvSpPr/>
          <p:nvPr/>
        </p:nvSpPr>
        <p:spPr>
          <a:xfrm>
            <a:off x="5408075" y="1493652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09C33A-89A3-5264-1FCC-77A75A13C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670606"/>
              </p:ext>
            </p:extLst>
          </p:nvPr>
        </p:nvGraphicFramePr>
        <p:xfrm>
          <a:off x="375162" y="902826"/>
          <a:ext cx="4606413" cy="3739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A0CA5-BD08-EF6C-9D31-07132F3CC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64726" y="4900537"/>
            <a:ext cx="2057400" cy="242964"/>
          </a:xfrm>
        </p:spPr>
        <p:txBody>
          <a:bodyPr/>
          <a:lstStyle/>
          <a:p>
            <a:r>
              <a:rPr lang="en-ZA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586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296410" y="271284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ime-Based Analysis (1/2)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40" name="Google Shape;640;p41"/>
          <p:cNvSpPr txBox="1"/>
          <p:nvPr/>
        </p:nvSpPr>
        <p:spPr>
          <a:xfrm>
            <a:off x="1159400" y="2161875"/>
            <a:ext cx="2498100" cy="1443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ZA" sz="1200" b="1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Insight: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viewership peaks at Night with 26.2% compared to other viewers show less difference of 23.6% to 25.6% in the Morning, Afternoon &amp; Evening.</a:t>
            </a:r>
            <a:endParaRPr sz="1200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1076170" y="2161875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93BC0C4-CF6C-FBCD-C77A-FAD22ED2F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45115"/>
              </p:ext>
            </p:extLst>
          </p:nvPr>
        </p:nvGraphicFramePr>
        <p:xfrm>
          <a:off x="4272784" y="1181654"/>
          <a:ext cx="4415232" cy="3404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2CC8-33F0-5D84-181E-ACDAC1D08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81610" y="4923536"/>
            <a:ext cx="2057400" cy="219965"/>
          </a:xfrm>
        </p:spPr>
        <p:txBody>
          <a:bodyPr/>
          <a:lstStyle/>
          <a:p>
            <a:r>
              <a:rPr lang="en-ZA" dirty="0"/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allowing Difficulties Clinical Case by Slidesgo">
  <a:themeElements>
    <a:clrScheme name="Simple Light">
      <a:dk1>
        <a:srgbClr val="0A1815"/>
      </a:dk1>
      <a:lt1>
        <a:srgbClr val="EBEDEE"/>
      </a:lt1>
      <a:dk2>
        <a:srgbClr val="CDDEDC"/>
      </a:dk2>
      <a:lt2>
        <a:srgbClr val="A8C9C6"/>
      </a:lt2>
      <a:accent1>
        <a:srgbClr val="8AADAA"/>
      </a:accent1>
      <a:accent2>
        <a:srgbClr val="20554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18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</TotalTime>
  <Words>815</Words>
  <Application>Microsoft Office PowerPoint</Application>
  <PresentationFormat>On-screen Show (16:9)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Instrument Sans</vt:lpstr>
      <vt:lpstr>Aptos Narrow</vt:lpstr>
      <vt:lpstr>Arimo</vt:lpstr>
      <vt:lpstr>Sora</vt:lpstr>
      <vt:lpstr>Raleway</vt:lpstr>
      <vt:lpstr>Swallowing Difficulties Clinical Case by Slidesgo</vt:lpstr>
      <vt:lpstr>Bright TV Case Study</vt:lpstr>
      <vt:lpstr>Agenda</vt:lpstr>
      <vt:lpstr>Executive Summary</vt:lpstr>
      <vt:lpstr>Executive Summary</vt:lpstr>
      <vt:lpstr> Analysis</vt:lpstr>
      <vt:lpstr>Viewers Demographics (1/3)</vt:lpstr>
      <vt:lpstr>Viewers Demographics (2/3)</vt:lpstr>
      <vt:lpstr>Viewers Demographics (3/3)</vt:lpstr>
      <vt:lpstr>Time-Based Analysis (1/2)</vt:lpstr>
      <vt:lpstr>Time-Based Analysis (2/2)</vt:lpstr>
      <vt:lpstr>Channels Preferred</vt:lpstr>
      <vt:lpstr>Duration Spent </vt:lpstr>
      <vt:lpstr>Factors affecting consumptions</vt:lpstr>
      <vt:lpstr>Factors affecting consumption</vt:lpstr>
      <vt:lpstr>Recommendations</vt:lpstr>
      <vt:lpstr>Recommendations</vt:lpstr>
      <vt:lpstr>By Keneilwe Molebatsi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Keneilwe Molebatsi</dc:creator>
  <cp:lastModifiedBy>MS KENEILWE GIVEN MOLEBATSI</cp:lastModifiedBy>
  <cp:revision>4</cp:revision>
  <dcterms:modified xsi:type="dcterms:W3CDTF">2025-09-27T22:53:49Z</dcterms:modified>
</cp:coreProperties>
</file>